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5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5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5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2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7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34BA-4C4F-4AA2-BDB9-A745E07CC4E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D83C-8628-47C0-85D6-E54A555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B023B7-CAAA-4A29-A6D5-E88D9BCF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66088"/>
            <a:ext cx="7886700" cy="1325563"/>
          </a:xfrm>
        </p:spPr>
        <p:txBody>
          <a:bodyPr/>
          <a:lstStyle/>
          <a:p>
            <a:r>
              <a:rPr lang="en-US" dirty="0"/>
              <a:t>Common Units of Measure and Conversion Factors</a:t>
            </a:r>
          </a:p>
        </p:txBody>
      </p:sp>
    </p:spTree>
    <p:extLst>
      <p:ext uri="{BB962C8B-B14F-4D97-AF65-F5344CB8AC3E}">
        <p14:creationId xmlns:p14="http://schemas.microsoft.com/office/powerpoint/2010/main" val="3828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CFC62A0-20BE-4C95-9C46-6F6C9D42C6DA}"/>
              </a:ext>
            </a:extLst>
          </p:cNvPr>
          <p:cNvSpPr txBox="1">
            <a:spLocks/>
          </p:cNvSpPr>
          <p:nvPr/>
        </p:nvSpPr>
        <p:spPr>
          <a:xfrm>
            <a:off x="990600" y="1219200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Area  (Length x Width)</a:t>
            </a:r>
          </a:p>
          <a:p>
            <a:pPr lvl="2"/>
            <a:r>
              <a:rPr lang="en-US" sz="2300"/>
              <a:t>SQI-square inches (in²)</a:t>
            </a:r>
          </a:p>
          <a:p>
            <a:pPr lvl="2"/>
            <a:r>
              <a:rPr lang="en-US" sz="2300"/>
              <a:t>SQF-square feet (144 in²)</a:t>
            </a:r>
          </a:p>
          <a:p>
            <a:pPr lvl="2"/>
            <a:r>
              <a:rPr lang="en-US" sz="2300"/>
              <a:t>MSI-thousand square inches (1000 in²)</a:t>
            </a:r>
          </a:p>
          <a:p>
            <a:pPr lvl="2"/>
            <a:r>
              <a:rPr lang="en-US" sz="2300"/>
              <a:t>MSF-thousand square feet (144,000 in²)</a:t>
            </a:r>
          </a:p>
          <a:p>
            <a:pPr lvl="2"/>
            <a:r>
              <a:rPr lang="en-US" sz="2300"/>
              <a:t>SYD-square yards (1,296 in²)</a:t>
            </a:r>
          </a:p>
          <a:p>
            <a:pPr lvl="2"/>
            <a:r>
              <a:rPr lang="en-US" sz="2300"/>
              <a:t>SQM-square meter (1,550 in²)</a:t>
            </a:r>
          </a:p>
          <a:p>
            <a:pPr lvl="2"/>
            <a:r>
              <a:rPr lang="en-US" sz="2300"/>
              <a:t>SQKM-square kilometer (1,550,000 in²)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80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D7FE28B-30D1-4B06-9E02-B07CC9FF352E}"/>
              </a:ext>
            </a:extLst>
          </p:cNvPr>
          <p:cNvSpPr txBox="1">
            <a:spLocks/>
          </p:cNvSpPr>
          <p:nvPr/>
        </p:nvSpPr>
        <p:spPr>
          <a:xfrm>
            <a:off x="990600" y="1219200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Weight  </a:t>
            </a:r>
          </a:p>
          <a:p>
            <a:pPr lvl="2"/>
            <a:r>
              <a:rPr lang="en-US" sz="2300"/>
              <a:t>LBS –pounds</a:t>
            </a:r>
          </a:p>
          <a:p>
            <a:pPr lvl="2"/>
            <a:r>
              <a:rPr lang="en-US" sz="2300"/>
              <a:t>MLBS-thousand pounds</a:t>
            </a:r>
          </a:p>
          <a:p>
            <a:pPr lvl="2"/>
            <a:r>
              <a:rPr lang="en-US" sz="2300"/>
              <a:t>Ton-two thousand pounds</a:t>
            </a:r>
          </a:p>
          <a:p>
            <a:pPr lvl="2"/>
            <a:r>
              <a:rPr lang="en-US" sz="2300"/>
              <a:t>KG-kilogram (2.2 lbs)</a:t>
            </a:r>
          </a:p>
          <a:p>
            <a:pPr lvl="2"/>
            <a:r>
              <a:rPr lang="en-US" sz="2300"/>
              <a:t>MT-Metric tonne (1000 kg)</a:t>
            </a:r>
          </a:p>
          <a:p>
            <a:pPr lvl="2"/>
            <a:endParaRPr lang="en-US" sz="230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535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F92278E-AF61-4F81-B446-C2DE8A7F6B54}"/>
              </a:ext>
            </a:extLst>
          </p:cNvPr>
          <p:cNvSpPr txBox="1">
            <a:spLocks/>
          </p:cNvSpPr>
          <p:nvPr/>
        </p:nvSpPr>
        <p:spPr>
          <a:xfrm>
            <a:off x="906710" y="950752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Basis Weight  (Weight/Unit Area)</a:t>
            </a:r>
          </a:p>
          <a:p>
            <a:r>
              <a:rPr lang="en-US" sz="3200" dirty="0"/>
              <a:t>Common units:</a:t>
            </a:r>
          </a:p>
          <a:p>
            <a:pPr lvl="2"/>
            <a:r>
              <a:rPr lang="en-US" sz="2300" dirty="0"/>
              <a:t>LBS/RM- Pounds per Ream</a:t>
            </a:r>
          </a:p>
          <a:p>
            <a:pPr lvl="3"/>
            <a:r>
              <a:rPr lang="en-US" dirty="0"/>
              <a:t>36” x24” x500 ream basis</a:t>
            </a:r>
          </a:p>
          <a:p>
            <a:pPr lvl="3"/>
            <a:r>
              <a:rPr lang="en-US" dirty="0"/>
              <a:t>3,000 SQ FT</a:t>
            </a:r>
          </a:p>
          <a:p>
            <a:pPr lvl="3"/>
            <a:r>
              <a:rPr lang="en-US" dirty="0"/>
              <a:t>432,000 SQ IN                                      </a:t>
            </a:r>
          </a:p>
          <a:p>
            <a:pPr lvl="2"/>
            <a:r>
              <a:rPr lang="en-US" sz="2300" dirty="0"/>
              <a:t>GSM- Grams per Square Meter</a:t>
            </a:r>
          </a:p>
          <a:p>
            <a:pPr lvl="2"/>
            <a:r>
              <a:rPr lang="en-US" sz="2300" dirty="0"/>
              <a:t>1 LB/RM= 1.63 GSM   (i.e. 3.1 LB/RM= 5 GSM)</a:t>
            </a:r>
          </a:p>
          <a:p>
            <a:pPr lvl="2"/>
            <a:r>
              <a:rPr lang="en-US" sz="2300" dirty="0"/>
              <a:t>1 GSM= 0.61 LB/RM   (i.e. 5 GSM= 3.1 LB/RM)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D3C3-8FF0-47B8-B5FE-9C969DD2C041}"/>
              </a:ext>
            </a:extLst>
          </p:cNvPr>
          <p:cNvSpPr txBox="1">
            <a:spLocks/>
          </p:cNvSpPr>
          <p:nvPr/>
        </p:nvSpPr>
        <p:spPr>
          <a:xfrm>
            <a:off x="704675" y="5469622"/>
            <a:ext cx="8229600" cy="7787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Yield is the Inverse of basis weight (</a:t>
            </a:r>
            <a:r>
              <a:rPr lang="en-US" sz="3200" dirty="0" err="1"/>
              <a:t>Sqi</a:t>
            </a:r>
            <a:r>
              <a:rPr lang="en-US" sz="3200" dirty="0"/>
              <a:t>/</a:t>
            </a:r>
            <a:r>
              <a:rPr lang="en-US" sz="3200" dirty="0" err="1"/>
              <a:t>Lb</a:t>
            </a:r>
            <a:r>
              <a:rPr lang="en-US" sz="3200" dirty="0"/>
              <a:t> or M²/Kg)</a:t>
            </a:r>
          </a:p>
          <a:p>
            <a:pPr marL="1017991" lvl="2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762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8D2042F-B09E-4476-BFC1-E2BEBFD8256E}"/>
              </a:ext>
            </a:extLst>
          </p:cNvPr>
          <p:cNvSpPr txBox="1">
            <a:spLocks/>
          </p:cNvSpPr>
          <p:nvPr/>
        </p:nvSpPr>
        <p:spPr>
          <a:xfrm>
            <a:off x="321945" y="436228"/>
            <a:ext cx="8822055" cy="762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Measures </a:t>
            </a:r>
            <a:r>
              <a:rPr lang="en-US" sz="2400">
                <a:solidFill>
                  <a:srgbClr val="0070C3"/>
                </a:solidFill>
                <a:latin typeface="Verdana" pitchFamily="34" charset="0"/>
              </a:rPr>
              <a:t>| 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Weight to Area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BFD594-A0B7-42A6-BDC9-42A9FBD2B6DC}"/>
              </a:ext>
            </a:extLst>
          </p:cNvPr>
          <p:cNvSpPr txBox="1">
            <a:spLocks/>
          </p:cNvSpPr>
          <p:nvPr/>
        </p:nvSpPr>
        <p:spPr>
          <a:xfrm>
            <a:off x="550545" y="1655428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To convert weight to area requires three pieces of information: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Weight (lb)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Basis Weight  (lb/rm)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Width (inches)</a:t>
            </a:r>
            <a:endParaRPr lang="en-US" sz="3200"/>
          </a:p>
          <a:p>
            <a:r>
              <a:rPr lang="en-US" sz="3200"/>
              <a:t>Basis Equation:</a:t>
            </a:r>
          </a:p>
          <a:p>
            <a:pPr lvl="2"/>
            <a:r>
              <a:rPr lang="en-US" sz="2300"/>
              <a:t>Linear Feet=(Weight)/(Basis Weight*Width*12)</a:t>
            </a:r>
          </a:p>
          <a:p>
            <a:pPr lvl="2"/>
            <a:r>
              <a:rPr lang="en-US" sz="2300"/>
              <a:t>Linear Yards=(Weight)/(Basis Weight*Width*36)</a:t>
            </a:r>
          </a:p>
          <a:p>
            <a:pPr lvl="2"/>
            <a:r>
              <a:rPr lang="en-US" sz="2300"/>
              <a:t>Linear Meters=(Weight)/(Basis Weight*Width*39.37)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083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0FD8-B44E-4BBC-B46F-A8C71A63072E}"/>
              </a:ext>
            </a:extLst>
          </p:cNvPr>
          <p:cNvSpPr txBox="1">
            <a:spLocks/>
          </p:cNvSpPr>
          <p:nvPr/>
        </p:nvSpPr>
        <p:spPr>
          <a:xfrm>
            <a:off x="321945" y="604008"/>
            <a:ext cx="8822055" cy="762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Measures </a:t>
            </a:r>
            <a:r>
              <a:rPr lang="en-US" sz="2400">
                <a:solidFill>
                  <a:srgbClr val="0070C3"/>
                </a:solidFill>
                <a:latin typeface="Verdana" pitchFamily="34" charset="0"/>
              </a:rPr>
              <a:t>| 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Area to Weight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5D914-E071-49DC-8029-B4495AA22E95}"/>
              </a:ext>
            </a:extLst>
          </p:cNvPr>
          <p:cNvSpPr txBox="1">
            <a:spLocks/>
          </p:cNvSpPr>
          <p:nvPr/>
        </p:nvSpPr>
        <p:spPr>
          <a:xfrm>
            <a:off x="550545" y="1823208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To convert area to weight requires three pieces of information: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Area (Sqi)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Basis Weight  (lb/rm)</a:t>
            </a:r>
          </a:p>
          <a:p>
            <a:pPr marL="1023345" lvl="1" indent="-514350">
              <a:buFont typeface="+mj-lt"/>
              <a:buAutoNum type="arabicPeriod"/>
            </a:pPr>
            <a:r>
              <a:rPr lang="en-US" sz="2700"/>
              <a:t>Width (inches)</a:t>
            </a:r>
            <a:endParaRPr lang="en-US" sz="3200"/>
          </a:p>
          <a:p>
            <a:r>
              <a:rPr lang="en-US" sz="3200"/>
              <a:t>Basis Equation:</a:t>
            </a:r>
          </a:p>
          <a:p>
            <a:pPr lvl="2"/>
            <a:r>
              <a:rPr lang="en-US" sz="2300"/>
              <a:t>Pounds=(Area*Basis Weight)/432,000</a:t>
            </a:r>
          </a:p>
          <a:p>
            <a:pPr lvl="2"/>
            <a:r>
              <a:rPr lang="en-US" sz="2300"/>
              <a:t>Kilograms=(Area*Basis Weight)/950,400</a:t>
            </a:r>
          </a:p>
          <a:p>
            <a:pPr lvl="2"/>
            <a:endParaRPr lang="en-US" sz="23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38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F2DE-536C-4843-817E-6D6D284E75E3}"/>
              </a:ext>
            </a:extLst>
          </p:cNvPr>
          <p:cNvSpPr txBox="1">
            <a:spLocks/>
          </p:cNvSpPr>
          <p:nvPr/>
        </p:nvSpPr>
        <p:spPr>
          <a:xfrm>
            <a:off x="459996" y="219807"/>
            <a:ext cx="8822055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Measures </a:t>
            </a:r>
            <a:r>
              <a:rPr lang="en-US" sz="1800" dirty="0">
                <a:solidFill>
                  <a:srgbClr val="0070C3"/>
                </a:solidFill>
                <a:latin typeface="Verdana" pitchFamily="34" charset="0"/>
              </a:rPr>
              <a:t>| 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Thickness (Caliper)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2B91C-03F9-4030-91D4-2F307539FED9}"/>
              </a:ext>
            </a:extLst>
          </p:cNvPr>
          <p:cNvSpPr txBox="1">
            <a:spLocks/>
          </p:cNvSpPr>
          <p:nvPr/>
        </p:nvSpPr>
        <p:spPr>
          <a:xfrm>
            <a:off x="688596" y="1439007"/>
            <a:ext cx="7848600" cy="54189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Thickness also referred to as caliper  </a:t>
            </a:r>
          </a:p>
          <a:p>
            <a:r>
              <a:rPr lang="en-US" sz="3200" dirty="0"/>
              <a:t>Imperial (English) units</a:t>
            </a:r>
          </a:p>
          <a:p>
            <a:pPr lvl="2"/>
            <a:r>
              <a:rPr lang="en-US" sz="2300" dirty="0"/>
              <a:t>Mil – .001” (one thousandth of an inch)</a:t>
            </a:r>
          </a:p>
          <a:p>
            <a:pPr lvl="3"/>
            <a:r>
              <a:rPr lang="en-US" sz="2000" dirty="0"/>
              <a:t>Referred to as Gauge for film (100 GA= .001”)</a:t>
            </a:r>
          </a:p>
          <a:p>
            <a:pPr lvl="3"/>
            <a:r>
              <a:rPr lang="en-US" sz="2000" dirty="0"/>
              <a:t>Referred to as Point for board (8 PT= .008”)</a:t>
            </a:r>
          </a:p>
          <a:p>
            <a:r>
              <a:rPr lang="en-US" sz="3200" dirty="0"/>
              <a:t>Metric units</a:t>
            </a:r>
          </a:p>
          <a:p>
            <a:pPr lvl="2"/>
            <a:r>
              <a:rPr lang="en-US" sz="2300" dirty="0"/>
              <a:t>Micron – 25.4 Micron= 1 mil=.001”=.0254mm</a:t>
            </a:r>
          </a:p>
          <a:p>
            <a:pPr lvl="3"/>
            <a:r>
              <a:rPr lang="en-US" dirty="0"/>
              <a:t>.000235” foil = 6um = .006mm</a:t>
            </a:r>
          </a:p>
          <a:p>
            <a:pPr marL="1371600" lvl="3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124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369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Common Units of Measure and Conversion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Units of Measure and Conversion Factors</dc:title>
  <dc:creator>Jeff Zollinger</dc:creator>
  <cp:lastModifiedBy>Meghan Gillen</cp:lastModifiedBy>
  <cp:revision>4</cp:revision>
  <dcterms:created xsi:type="dcterms:W3CDTF">2019-08-05T15:53:57Z</dcterms:created>
  <dcterms:modified xsi:type="dcterms:W3CDTF">2019-08-13T14:16:34Z</dcterms:modified>
</cp:coreProperties>
</file>